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59" r:id="rId6"/>
    <p:sldId id="263" r:id="rId7"/>
    <p:sldId id="261" r:id="rId8"/>
  </p:sldIdLst>
  <p:sldSz cx="18288000" cy="10287000"/>
  <p:notesSz cx="6858000" cy="9144000"/>
  <p:embeddedFontLst>
    <p:embeddedFont>
      <p:font typeface="Now Heavy" panose="020B0604020202020204" charset="0"/>
      <p:regular r:id="rId9"/>
    </p:embeddedFont>
    <p:embeddedFont>
      <p:font typeface="Open Sans" panose="020B0606030504020204" pitchFamily="34" charset="0"/>
      <p:regular r:id="rId10"/>
      <p:bold r:id="rId11"/>
    </p:embeddedFont>
    <p:embeddedFont>
      <p:font typeface="Open Sans Light" panose="020B0306030504020204" pitchFamily="34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07-10-2024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 dirty="0"/>
          </a:p>
        </p:txBody>
      </p:sp>
      <p:grpSp>
        <p:nvGrpSpPr>
          <p:cNvPr id="3" name="Group 3"/>
          <p:cNvGrpSpPr/>
          <p:nvPr/>
        </p:nvGrpSpPr>
        <p:grpSpPr>
          <a:xfrm>
            <a:off x="1298817" y="2540294"/>
            <a:ext cx="6254407" cy="62544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6588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485342" y="-3011985"/>
            <a:ext cx="6882590" cy="6882590"/>
          </a:xfrm>
          <a:custGeom>
            <a:avLst/>
            <a:gdLst/>
            <a:ahLst/>
            <a:cxnLst/>
            <a:rect l="l" t="t" r="r" b="b"/>
            <a:pathLst>
              <a:path w="6882590" h="6882590">
                <a:moveTo>
                  <a:pt x="0" y="0"/>
                </a:moveTo>
                <a:lnTo>
                  <a:pt x="6882591" y="0"/>
                </a:lnTo>
                <a:lnTo>
                  <a:pt x="6882591" y="6882590"/>
                </a:lnTo>
                <a:lnTo>
                  <a:pt x="0" y="6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8" name="Group 8"/>
          <p:cNvGrpSpPr/>
          <p:nvPr/>
        </p:nvGrpSpPr>
        <p:grpSpPr>
          <a:xfrm>
            <a:off x="15854951" y="4167288"/>
            <a:ext cx="1725187" cy="17251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41452" y="8314600"/>
            <a:ext cx="4482905" cy="44829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73417" y="2752767"/>
            <a:ext cx="674278" cy="67427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62059" y="6011204"/>
            <a:ext cx="7885636" cy="1229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34"/>
              </a:lnSpc>
            </a:pPr>
            <a:r>
              <a:rPr lang="en-US" sz="7199" b="1" dirty="0">
                <a:solidFill>
                  <a:srgbClr val="01070A"/>
                </a:solidFill>
              </a:rPr>
              <a:t>Khoa Hotel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8ED1DF-66EF-2B28-1971-D9B0431A6729}"/>
              </a:ext>
            </a:extLst>
          </p:cNvPr>
          <p:cNvGrpSpPr/>
          <p:nvPr/>
        </p:nvGrpSpPr>
        <p:grpSpPr>
          <a:xfrm>
            <a:off x="6909660" y="1742914"/>
            <a:ext cx="6777408" cy="1150506"/>
            <a:chOff x="6909659" y="1742914"/>
            <a:chExt cx="6159983" cy="1150506"/>
          </a:xfrm>
        </p:grpSpPr>
        <p:sp>
          <p:nvSpPr>
            <p:cNvPr id="17" name="Freeform 17"/>
            <p:cNvSpPr/>
            <p:nvPr/>
          </p:nvSpPr>
          <p:spPr>
            <a:xfrm>
              <a:off x="6909659" y="1742914"/>
              <a:ext cx="1047206" cy="1150506"/>
            </a:xfrm>
            <a:custGeom>
              <a:avLst/>
              <a:gdLst/>
              <a:ahLst/>
              <a:cxnLst/>
              <a:rect l="l" t="t" r="r" b="b"/>
              <a:pathLst>
                <a:path w="1047206" h="1047206">
                  <a:moveTo>
                    <a:pt x="0" y="0"/>
                  </a:moveTo>
                  <a:lnTo>
                    <a:pt x="1047206" y="0"/>
                  </a:lnTo>
                  <a:lnTo>
                    <a:pt x="1047206" y="1047206"/>
                  </a:lnTo>
                  <a:lnTo>
                    <a:pt x="0" y="1047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142049" y="1807271"/>
              <a:ext cx="4927593" cy="88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8"/>
                </a:lnSpc>
              </a:pPr>
              <a:r>
                <a:rPr lang="en-US" sz="2414" b="1" dirty="0">
                  <a:solidFill>
                    <a:srgbClr val="01070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BÁO CÁO KẾT THÚC MÔN HỌC</a:t>
              </a:r>
            </a:p>
            <a:p>
              <a:pPr algn="l">
                <a:lnSpc>
                  <a:spcPts val="3598"/>
                </a:lnSpc>
              </a:pPr>
              <a:r>
                <a:rPr lang="en-US" sz="2414" b="1" dirty="0">
                  <a:solidFill>
                    <a:srgbClr val="01070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PHÁT TRIỂN ỨNG DỤNG BẰNG JAVA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62058" y="2999670"/>
            <a:ext cx="9549541" cy="290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66"/>
              </a:lnSpc>
            </a:pPr>
            <a:r>
              <a:rPr lang="en-US" sz="7000" b="1" dirty="0">
                <a:solidFill>
                  <a:srgbClr val="01070A"/>
                </a:solidFill>
                <a:cs typeface="Arial" panose="020B0604020202020204" pitchFamily="34" charset="0"/>
              </a:rPr>
              <a:t>Website</a:t>
            </a:r>
          </a:p>
          <a:p>
            <a:pPr algn="l">
              <a:lnSpc>
                <a:spcPts val="11866"/>
              </a:lnSpc>
            </a:pPr>
            <a:r>
              <a:rPr lang="en-US" sz="7000" b="1" dirty="0" err="1">
                <a:solidFill>
                  <a:srgbClr val="01070A"/>
                </a:solidFill>
                <a:cs typeface="Arial" panose="020B0604020202020204" pitchFamily="34" charset="0"/>
              </a:rPr>
              <a:t>Đặt</a:t>
            </a:r>
            <a:r>
              <a:rPr lang="en-US" sz="7000" b="1" dirty="0">
                <a:solidFill>
                  <a:srgbClr val="01070A"/>
                </a:solidFill>
                <a:cs typeface="Arial" panose="020B0604020202020204" pitchFamily="34" charset="0"/>
              </a:rPr>
              <a:t> </a:t>
            </a:r>
            <a:r>
              <a:rPr lang="en-US" sz="7000" b="1" dirty="0" err="1">
                <a:solidFill>
                  <a:srgbClr val="01070A"/>
                </a:solidFill>
                <a:cs typeface="Arial" panose="020B0604020202020204" pitchFamily="34" charset="0"/>
              </a:rPr>
              <a:t>Phòng</a:t>
            </a:r>
            <a:r>
              <a:rPr lang="en-US" sz="7000" b="1" dirty="0">
                <a:solidFill>
                  <a:srgbClr val="01070A"/>
                </a:solidFill>
                <a:cs typeface="Arial" panose="020B0604020202020204" pitchFamily="34" charset="0"/>
              </a:rPr>
              <a:t> </a:t>
            </a:r>
            <a:r>
              <a:rPr lang="en-US" sz="7000" b="1" dirty="0" err="1">
                <a:solidFill>
                  <a:srgbClr val="01070A"/>
                </a:solidFill>
                <a:cs typeface="Arial" panose="020B0604020202020204" pitchFamily="34" charset="0"/>
              </a:rPr>
              <a:t>Khách</a:t>
            </a:r>
            <a:r>
              <a:rPr lang="en-US" sz="7000" b="1" dirty="0">
                <a:solidFill>
                  <a:srgbClr val="01070A"/>
                </a:solidFill>
                <a:cs typeface="Arial" panose="020B0604020202020204" pitchFamily="34" charset="0"/>
              </a:rPr>
              <a:t> </a:t>
            </a:r>
            <a:r>
              <a:rPr lang="en-US" sz="7000" b="1" dirty="0" err="1">
                <a:solidFill>
                  <a:srgbClr val="01070A"/>
                </a:solidFill>
                <a:cs typeface="Arial" panose="020B0604020202020204" pitchFamily="34" charset="0"/>
              </a:rPr>
              <a:t>Sạn</a:t>
            </a:r>
            <a:endParaRPr lang="en-US" sz="7000" b="1" dirty="0">
              <a:solidFill>
                <a:srgbClr val="01070A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A99A3CFB-9F24-B571-0FCF-9370EAB35D40}"/>
              </a:ext>
            </a:extLst>
          </p:cNvPr>
          <p:cNvSpPr txBox="1"/>
          <p:nvPr/>
        </p:nvSpPr>
        <p:spPr>
          <a:xfrm>
            <a:off x="7049564" y="7128734"/>
            <a:ext cx="10628836" cy="1121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34"/>
              </a:lnSpc>
            </a:pPr>
            <a:r>
              <a:rPr lang="en-US" sz="5000" b="1" dirty="0">
                <a:solidFill>
                  <a:srgbClr val="01070A"/>
                </a:solidFill>
              </a:rPr>
              <a:t>GVHD: TS. </a:t>
            </a:r>
            <a:r>
              <a:rPr lang="en-US" sz="5000" b="1" dirty="0" err="1">
                <a:solidFill>
                  <a:srgbClr val="01070A"/>
                </a:solidFill>
              </a:rPr>
              <a:t>Tô</a:t>
            </a:r>
            <a:r>
              <a:rPr lang="en-US" sz="5000" b="1" dirty="0">
                <a:solidFill>
                  <a:srgbClr val="01070A"/>
                </a:solidFill>
              </a:rPr>
              <a:t> Thanh </a:t>
            </a:r>
            <a:r>
              <a:rPr lang="en-US" sz="5000" b="1" dirty="0" err="1">
                <a:solidFill>
                  <a:srgbClr val="01070A"/>
                </a:solidFill>
              </a:rPr>
              <a:t>Hải</a:t>
            </a:r>
            <a:endParaRPr lang="en-US" sz="5000" b="1" dirty="0">
              <a:solidFill>
                <a:srgbClr val="01070A"/>
              </a:solidFill>
            </a:endParaRPr>
          </a:p>
        </p:txBody>
      </p:sp>
      <p:pic>
        <p:nvPicPr>
          <p:cNvPr id="21" name="Picture 20" descr="A logo for a hotel&#10;&#10;Description automatically generated">
            <a:extLst>
              <a:ext uri="{FF2B5EF4-FFF2-40B4-BE49-F238E27FC236}">
                <a16:creationId xmlns:a16="http://schemas.microsoft.com/office/drawing/2014/main" id="{943854D6-4349-6FF4-3630-7496173093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26" name="Picture 25" descr="A large building with a pool in front of it&#10;&#10;Description automatically generated">
            <a:extLst>
              <a:ext uri="{FF2B5EF4-FFF2-40B4-BE49-F238E27FC236}">
                <a16:creationId xmlns:a16="http://schemas.microsoft.com/office/drawing/2014/main" id="{92D50891-A30B-5076-6D41-71D71B44C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9" y="1807271"/>
            <a:ext cx="5570001" cy="698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8620587"/>
            <a:ext cx="18288000" cy="2625302"/>
            <a:chOff x="0" y="0"/>
            <a:chExt cx="3315816" cy="475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5816" cy="475996"/>
            </a:xfrm>
            <a:custGeom>
              <a:avLst/>
              <a:gdLst/>
              <a:ahLst/>
              <a:cxnLst/>
              <a:rect l="l" t="t" r="r" b="b"/>
              <a:pathLst>
                <a:path w="3315816" h="475996">
                  <a:moveTo>
                    <a:pt x="0" y="0"/>
                  </a:moveTo>
                  <a:lnTo>
                    <a:pt x="3315816" y="0"/>
                  </a:lnTo>
                  <a:lnTo>
                    <a:pt x="3315816" y="475996"/>
                  </a:lnTo>
                  <a:lnTo>
                    <a:pt x="0" y="475996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15816" cy="514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80370"/>
            <a:ext cx="9256954" cy="8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Mục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tiêu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4937" b="1" dirty="0">
              <a:solidFill>
                <a:srgbClr val="01070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226461"/>
            <a:ext cx="8801100" cy="355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Xây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dựng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website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đặt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phòng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với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những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năng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cơ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bản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phục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vụ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cầu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của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hàng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và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nhân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viên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Đề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tài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giúp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hoạt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động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đặt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phòng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và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quản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lý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thông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tin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liên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quan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đến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nghiệp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vụ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đặt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phòng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trở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nên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tiện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lợi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và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nhanh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chóng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2700" spc="27" dirty="0">
              <a:solidFill>
                <a:srgbClr val="01070A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>
              <a:lnSpc>
                <a:spcPts val="4725"/>
              </a:lnSpc>
              <a:spcBef>
                <a:spcPct val="0"/>
              </a:spcBef>
            </a:pPr>
            <a:endParaRPr lang="en-US" sz="2700" spc="27" dirty="0">
              <a:solidFill>
                <a:srgbClr val="01070A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 descr="A logo for a hotel&#10;&#10;Description automatically generated">
            <a:extLst>
              <a:ext uri="{FF2B5EF4-FFF2-40B4-BE49-F238E27FC236}">
                <a16:creationId xmlns:a16="http://schemas.microsoft.com/office/drawing/2014/main" id="{0B9E6926-3161-52CE-0717-86808383C1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15" name="Picture 14" descr="A room with a bed and chair and a balcony overlooking the ocean&#10;&#10;Description automatically generated">
            <a:extLst>
              <a:ext uri="{FF2B5EF4-FFF2-40B4-BE49-F238E27FC236}">
                <a16:creationId xmlns:a16="http://schemas.microsoft.com/office/drawing/2014/main" id="{AE9733C2-48D1-9E0F-C9A6-C9068D255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54" y="1818100"/>
            <a:ext cx="7545146" cy="4850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9370823" y="1556886"/>
            <a:ext cx="3483873" cy="3483873"/>
          </a:xfrm>
          <a:custGeom>
            <a:avLst/>
            <a:gdLst/>
            <a:ahLst/>
            <a:cxnLst/>
            <a:rect l="l" t="t" r="r" b="b"/>
            <a:pathLst>
              <a:path w="3483873" h="3483873">
                <a:moveTo>
                  <a:pt x="0" y="0"/>
                </a:moveTo>
                <a:lnTo>
                  <a:pt x="3483873" y="0"/>
                </a:lnTo>
                <a:lnTo>
                  <a:pt x="3483873" y="3483873"/>
                </a:lnTo>
                <a:lnTo>
                  <a:pt x="0" y="348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233729" y="2485926"/>
            <a:ext cx="7910271" cy="87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4"/>
              </a:lnSpc>
              <a:spcBef>
                <a:spcPct val="0"/>
              </a:spcBef>
            </a:pPr>
            <a:r>
              <a:rPr lang="en-US" sz="5321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5321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321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cụ</a:t>
            </a:r>
            <a:r>
              <a:rPr lang="en-US" sz="5321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321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5321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321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5321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321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nghệ</a:t>
            </a:r>
            <a:endParaRPr lang="en-US" sz="5321" b="1" dirty="0">
              <a:solidFill>
                <a:srgbClr val="01070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851750" y="1131441"/>
            <a:ext cx="522019" cy="850891"/>
          </a:xfrm>
          <a:custGeom>
            <a:avLst/>
            <a:gdLst/>
            <a:ahLst/>
            <a:cxnLst/>
            <a:rect l="l" t="t" r="r" b="b"/>
            <a:pathLst>
              <a:path w="522019" h="850891">
                <a:moveTo>
                  <a:pt x="0" y="0"/>
                </a:moveTo>
                <a:lnTo>
                  <a:pt x="522019" y="0"/>
                </a:lnTo>
                <a:lnTo>
                  <a:pt x="522019" y="850890"/>
                </a:lnTo>
                <a:lnTo>
                  <a:pt x="0" y="850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3560876" y="1659627"/>
            <a:ext cx="3483873" cy="3483873"/>
          </a:xfrm>
          <a:custGeom>
            <a:avLst/>
            <a:gdLst/>
            <a:ahLst/>
            <a:cxnLst/>
            <a:rect l="l" t="t" r="r" b="b"/>
            <a:pathLst>
              <a:path w="3483873" h="3483873">
                <a:moveTo>
                  <a:pt x="0" y="0"/>
                </a:moveTo>
                <a:lnTo>
                  <a:pt x="3483873" y="0"/>
                </a:lnTo>
                <a:lnTo>
                  <a:pt x="3483873" y="3483873"/>
                </a:lnTo>
                <a:lnTo>
                  <a:pt x="0" y="348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5041803" y="1234182"/>
            <a:ext cx="522019" cy="850891"/>
          </a:xfrm>
          <a:custGeom>
            <a:avLst/>
            <a:gdLst/>
            <a:ahLst/>
            <a:cxnLst/>
            <a:rect l="l" t="t" r="r" b="b"/>
            <a:pathLst>
              <a:path w="522019" h="850891">
                <a:moveTo>
                  <a:pt x="0" y="0"/>
                </a:moveTo>
                <a:lnTo>
                  <a:pt x="522019" y="0"/>
                </a:lnTo>
                <a:lnTo>
                  <a:pt x="522019" y="850890"/>
                </a:lnTo>
                <a:lnTo>
                  <a:pt x="0" y="850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9370823" y="5671686"/>
            <a:ext cx="3483873" cy="3483873"/>
          </a:xfrm>
          <a:custGeom>
            <a:avLst/>
            <a:gdLst/>
            <a:ahLst/>
            <a:cxnLst/>
            <a:rect l="l" t="t" r="r" b="b"/>
            <a:pathLst>
              <a:path w="3483873" h="3483873">
                <a:moveTo>
                  <a:pt x="0" y="0"/>
                </a:moveTo>
                <a:lnTo>
                  <a:pt x="3483873" y="0"/>
                </a:lnTo>
                <a:lnTo>
                  <a:pt x="3483873" y="3483873"/>
                </a:lnTo>
                <a:lnTo>
                  <a:pt x="0" y="348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0851750" y="5246241"/>
            <a:ext cx="522019" cy="850891"/>
          </a:xfrm>
          <a:custGeom>
            <a:avLst/>
            <a:gdLst/>
            <a:ahLst/>
            <a:cxnLst/>
            <a:rect l="l" t="t" r="r" b="b"/>
            <a:pathLst>
              <a:path w="522019" h="850891">
                <a:moveTo>
                  <a:pt x="0" y="0"/>
                </a:moveTo>
                <a:lnTo>
                  <a:pt x="522019" y="0"/>
                </a:lnTo>
                <a:lnTo>
                  <a:pt x="522019" y="850890"/>
                </a:lnTo>
                <a:lnTo>
                  <a:pt x="0" y="850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3560877" y="5774427"/>
            <a:ext cx="3483873" cy="3483873"/>
          </a:xfrm>
          <a:custGeom>
            <a:avLst/>
            <a:gdLst/>
            <a:ahLst/>
            <a:cxnLst/>
            <a:rect l="l" t="t" r="r" b="b"/>
            <a:pathLst>
              <a:path w="3483873" h="3483873">
                <a:moveTo>
                  <a:pt x="0" y="0"/>
                </a:moveTo>
                <a:lnTo>
                  <a:pt x="3483873" y="0"/>
                </a:lnTo>
                <a:lnTo>
                  <a:pt x="3483873" y="3483873"/>
                </a:lnTo>
                <a:lnTo>
                  <a:pt x="0" y="348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5041804" y="5348982"/>
            <a:ext cx="522019" cy="850891"/>
          </a:xfrm>
          <a:custGeom>
            <a:avLst/>
            <a:gdLst/>
            <a:ahLst/>
            <a:cxnLst/>
            <a:rect l="l" t="t" r="r" b="b"/>
            <a:pathLst>
              <a:path w="522019" h="850891">
                <a:moveTo>
                  <a:pt x="0" y="0"/>
                </a:moveTo>
                <a:lnTo>
                  <a:pt x="522019" y="0"/>
                </a:lnTo>
                <a:lnTo>
                  <a:pt x="522019" y="850890"/>
                </a:lnTo>
                <a:lnTo>
                  <a:pt x="0" y="850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-3018241" y="5774427"/>
            <a:ext cx="10201958" cy="102019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7882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33729" y="3407574"/>
            <a:ext cx="7421773" cy="2657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700" dirty="0">
                <a:solidFill>
                  <a:srgbClr val="01070A"/>
                </a:solidFill>
              </a:rPr>
              <a:t>Trong </a:t>
            </a:r>
            <a:r>
              <a:rPr lang="en-US" sz="2700" dirty="0" err="1">
                <a:solidFill>
                  <a:srgbClr val="01070A"/>
                </a:solidFill>
              </a:rPr>
              <a:t>dự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án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phát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triển</a:t>
            </a:r>
            <a:r>
              <a:rPr lang="en-US" sz="2700" dirty="0">
                <a:solidFill>
                  <a:srgbClr val="01070A"/>
                </a:solidFill>
              </a:rPr>
              <a:t> website, </a:t>
            </a:r>
            <a:r>
              <a:rPr lang="en-US" sz="2700" dirty="0" err="1">
                <a:solidFill>
                  <a:srgbClr val="01070A"/>
                </a:solidFill>
              </a:rPr>
              <a:t>sử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dụng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các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công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nghệ</a:t>
            </a:r>
            <a:r>
              <a:rPr lang="en-US" sz="2700" dirty="0">
                <a:solidFill>
                  <a:srgbClr val="01070A"/>
                </a:solidFill>
              </a:rPr>
              <a:t>: HTML, SCSS, JavaScript, </a:t>
            </a:r>
            <a:r>
              <a:rPr lang="en-US" sz="2700" dirty="0" err="1">
                <a:solidFill>
                  <a:srgbClr val="01070A"/>
                </a:solidFill>
              </a:rPr>
              <a:t>Boostrap</a:t>
            </a:r>
            <a:r>
              <a:rPr lang="en-US" sz="2700" dirty="0">
                <a:solidFill>
                  <a:srgbClr val="01070A"/>
                </a:solidFill>
              </a:rPr>
              <a:t>, ReactJS, Spring Boot, </a:t>
            </a:r>
            <a:r>
              <a:rPr lang="en-US" sz="2700" dirty="0" err="1">
                <a:solidFill>
                  <a:srgbClr val="01070A"/>
                </a:solidFill>
              </a:rPr>
              <a:t>cơ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sở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dữ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liệu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được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lưu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trữ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bằng</a:t>
            </a:r>
            <a:r>
              <a:rPr lang="en-US" sz="2700" dirty="0">
                <a:solidFill>
                  <a:srgbClr val="01070A"/>
                </a:solidFill>
              </a:rPr>
              <a:t> PostgreSQL, </a:t>
            </a:r>
            <a:r>
              <a:rPr lang="en-US" sz="2700" dirty="0" err="1">
                <a:solidFill>
                  <a:srgbClr val="01070A"/>
                </a:solidFill>
              </a:rPr>
              <a:t>với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công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cụ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hỗ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trợ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lập</a:t>
            </a:r>
            <a:r>
              <a:rPr lang="en-US" sz="2700" dirty="0">
                <a:solidFill>
                  <a:srgbClr val="01070A"/>
                </a:solidFill>
              </a:rPr>
              <a:t> </a:t>
            </a:r>
            <a:r>
              <a:rPr lang="en-US" sz="2700" dirty="0" err="1">
                <a:solidFill>
                  <a:srgbClr val="01070A"/>
                </a:solidFill>
              </a:rPr>
              <a:t>trình</a:t>
            </a:r>
            <a:r>
              <a:rPr lang="en-US" sz="2700" dirty="0">
                <a:solidFill>
                  <a:srgbClr val="01070A"/>
                </a:solidFill>
              </a:rPr>
              <a:t> Visual Studio Code </a:t>
            </a:r>
            <a:r>
              <a:rPr lang="en-US" sz="2700" dirty="0" err="1">
                <a:solidFill>
                  <a:srgbClr val="01070A"/>
                </a:solidFill>
              </a:rPr>
              <a:t>và</a:t>
            </a:r>
            <a:r>
              <a:rPr lang="en-US" sz="2700" dirty="0">
                <a:solidFill>
                  <a:srgbClr val="01070A"/>
                </a:solidFill>
              </a:rPr>
              <a:t> IntelliJ.</a:t>
            </a:r>
          </a:p>
        </p:txBody>
      </p:sp>
      <p:pic>
        <p:nvPicPr>
          <p:cNvPr id="17" name="Picture 16" descr="A logo for a hotel&#10;&#10;Description automatically generated">
            <a:extLst>
              <a:ext uri="{FF2B5EF4-FFF2-40B4-BE49-F238E27FC236}">
                <a16:creationId xmlns:a16="http://schemas.microsoft.com/office/drawing/2014/main" id="{E4A85ADD-C335-E9D9-0A67-2B70A6028F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20" name="Picture 19" descr="A blue ribbon with a cross&#10;&#10;Description automatically generated">
            <a:extLst>
              <a:ext uri="{FF2B5EF4-FFF2-40B4-BE49-F238E27FC236}">
                <a16:creationId xmlns:a16="http://schemas.microsoft.com/office/drawing/2014/main" id="{2C2BE356-0C57-F1B7-95F3-D171B4D19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929" y="2074188"/>
            <a:ext cx="2449267" cy="2449267"/>
          </a:xfrm>
          <a:prstGeom prst="rect">
            <a:avLst/>
          </a:prstGeom>
        </p:spPr>
      </p:pic>
      <p:pic>
        <p:nvPicPr>
          <p:cNvPr id="29" name="Picture 28" descr="A logo with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8674D740-37AC-FD43-6BB9-D4B53A13EC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178" y="2176929"/>
            <a:ext cx="2449267" cy="2449267"/>
          </a:xfrm>
          <a:prstGeom prst="rect">
            <a:avLst/>
          </a:prstGeom>
        </p:spPr>
      </p:pic>
      <p:pic>
        <p:nvPicPr>
          <p:cNvPr id="32" name="Picture 31" descr="A blue atom symbol with a black background&#10;&#10;Description automatically generated">
            <a:extLst>
              <a:ext uri="{FF2B5EF4-FFF2-40B4-BE49-F238E27FC236}">
                <a16:creationId xmlns:a16="http://schemas.microsoft.com/office/drawing/2014/main" id="{731502D6-D186-2510-2464-54D2484E1F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149" y="6356012"/>
            <a:ext cx="2115220" cy="2115220"/>
          </a:xfrm>
          <a:prstGeom prst="rect">
            <a:avLst/>
          </a:prstGeom>
        </p:spPr>
      </p:pic>
      <p:pic>
        <p:nvPicPr>
          <p:cNvPr id="36" name="Picture 35" descr="A green circle with a white leaf&#10;&#10;Description automatically generated">
            <a:extLst>
              <a:ext uri="{FF2B5EF4-FFF2-40B4-BE49-F238E27FC236}">
                <a16:creationId xmlns:a16="http://schemas.microsoft.com/office/drawing/2014/main" id="{A99CFD9A-0B9B-A009-71DB-C2CC2907D8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47" y="6199873"/>
            <a:ext cx="2661093" cy="266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734884" y="132164"/>
            <a:ext cx="12078252" cy="114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454"/>
              </a:lnSpc>
              <a:spcBef>
                <a:spcPct val="0"/>
              </a:spcBef>
            </a:pP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Cơ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sở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dữ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liệu</a:t>
            </a:r>
            <a:endParaRPr lang="en-US" sz="6850" b="1" dirty="0">
              <a:solidFill>
                <a:srgbClr val="01070A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logo for a hotel&#10;&#10;Description automatically generated">
            <a:extLst>
              <a:ext uri="{FF2B5EF4-FFF2-40B4-BE49-F238E27FC236}">
                <a16:creationId xmlns:a16="http://schemas.microsoft.com/office/drawing/2014/main" id="{FB5D23F4-C5F7-30D9-EBC0-55904D821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25EC0-E3A4-096A-B5B8-D802DB366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3" y="1792348"/>
            <a:ext cx="17716430" cy="79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3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734884" y="132164"/>
            <a:ext cx="12078252" cy="114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454"/>
              </a:lnSpc>
              <a:spcBef>
                <a:spcPct val="0"/>
              </a:spcBef>
            </a:pP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Sơ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đồ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Use Case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tổng</a:t>
            </a:r>
            <a:r>
              <a:rPr lang="en-US" sz="6850" b="1" dirty="0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6850" b="1" dirty="0" err="1">
                <a:solidFill>
                  <a:srgbClr val="01070A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thể</a:t>
            </a:r>
            <a:endParaRPr lang="en-US" sz="6850" b="1" dirty="0">
              <a:solidFill>
                <a:srgbClr val="01070A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logo for a hotel&#10;&#10;Description automatically generated">
            <a:extLst>
              <a:ext uri="{FF2B5EF4-FFF2-40B4-BE49-F238E27FC236}">
                <a16:creationId xmlns:a16="http://schemas.microsoft.com/office/drawing/2014/main" id="{FB5D23F4-C5F7-30D9-EBC0-55904D821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C0B09-BFE9-8AC3-8C5A-282C1D2A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1" y="1636957"/>
            <a:ext cx="17435258" cy="8454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9680998"/>
            <a:ext cx="18288000" cy="2625302"/>
            <a:chOff x="0" y="0"/>
            <a:chExt cx="3315816" cy="475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5816" cy="475996"/>
            </a:xfrm>
            <a:custGeom>
              <a:avLst/>
              <a:gdLst/>
              <a:ahLst/>
              <a:cxnLst/>
              <a:rect l="l" t="t" r="r" b="b"/>
              <a:pathLst>
                <a:path w="3315816" h="475996">
                  <a:moveTo>
                    <a:pt x="0" y="0"/>
                  </a:moveTo>
                  <a:lnTo>
                    <a:pt x="3315816" y="0"/>
                  </a:lnTo>
                  <a:lnTo>
                    <a:pt x="3315816" y="475996"/>
                  </a:lnTo>
                  <a:lnTo>
                    <a:pt x="0" y="475996"/>
                  </a:lnTo>
                  <a:close/>
                </a:path>
              </a:pathLst>
            </a:custGeom>
            <a:solidFill>
              <a:srgbClr val="9FCFE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15816" cy="514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8546" y="1572345"/>
            <a:ext cx="8801100" cy="839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quả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đạt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được</a:t>
            </a:r>
            <a:endParaRPr lang="en-US" sz="4937" b="1" dirty="0">
              <a:solidFill>
                <a:srgbClr val="01070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" y="2450677"/>
            <a:ext cx="8367694" cy="3557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Xây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dựng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thành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công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website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đặt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phòng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với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năng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cơ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bản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đáp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ứng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cầu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của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hàng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và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nhân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viên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Nâng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cao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kiến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thức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về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công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nghệ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mới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như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Spring Boot, ReactJS.</a:t>
            </a:r>
          </a:p>
          <a:p>
            <a:pPr algn="just">
              <a:lnSpc>
                <a:spcPts val="4725"/>
              </a:lnSpc>
              <a:spcBef>
                <a:spcPct val="0"/>
              </a:spcBef>
            </a:pPr>
            <a:endParaRPr lang="en-US" sz="2700" spc="27" dirty="0">
              <a:solidFill>
                <a:srgbClr val="01070A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 descr="A logo for a hotel&#10;&#10;Description automatically generated">
            <a:extLst>
              <a:ext uri="{FF2B5EF4-FFF2-40B4-BE49-F238E27FC236}">
                <a16:creationId xmlns:a16="http://schemas.microsoft.com/office/drawing/2014/main" id="{0B9E6926-3161-52CE-0717-86808383C1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4D12FC79-9A9F-D96B-A246-9B85E5A7B9FA}"/>
              </a:ext>
            </a:extLst>
          </p:cNvPr>
          <p:cNvSpPr txBox="1"/>
          <p:nvPr/>
        </p:nvSpPr>
        <p:spPr>
          <a:xfrm>
            <a:off x="9602546" y="1562100"/>
            <a:ext cx="8914054" cy="839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Hạn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chế</a:t>
            </a:r>
            <a:endParaRPr lang="en-US" sz="4937" b="1" dirty="0">
              <a:solidFill>
                <a:srgbClr val="01070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54E68E4-7734-EF40-5FDC-E678C89C011B}"/>
              </a:ext>
            </a:extLst>
          </p:cNvPr>
          <p:cNvSpPr txBox="1"/>
          <p:nvPr/>
        </p:nvSpPr>
        <p:spPr>
          <a:xfrm>
            <a:off x="9601200" y="2440432"/>
            <a:ext cx="8475086" cy="235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Do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chế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về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kiến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thức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kinh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nghiệm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thực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tế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nên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website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chưa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đáp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ứng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đầy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đủ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nhu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cầu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của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khách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hàng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Tốc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độ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xử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lí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chưa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tối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ưu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Giao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diện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chưa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thân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thiện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với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người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dùng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F85DE6B-3D91-0F06-C0CE-DE7A3C0AA175}"/>
              </a:ext>
            </a:extLst>
          </p:cNvPr>
          <p:cNvSpPr txBox="1"/>
          <p:nvPr/>
        </p:nvSpPr>
        <p:spPr>
          <a:xfrm>
            <a:off x="5411546" y="5219700"/>
            <a:ext cx="8801100" cy="839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Hướng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phát</a:t>
            </a:r>
            <a:r>
              <a:rPr lang="en-US" sz="4937" b="1" dirty="0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937" b="1" dirty="0" err="1">
                <a:solidFill>
                  <a:srgbClr val="01070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triển</a:t>
            </a:r>
            <a:endParaRPr lang="en-US" sz="4937" b="1" dirty="0">
              <a:solidFill>
                <a:srgbClr val="01070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70FCAEA0-AE74-0F15-EAC2-DA6EB1354480}"/>
              </a:ext>
            </a:extLst>
          </p:cNvPr>
          <p:cNvSpPr txBox="1"/>
          <p:nvPr/>
        </p:nvSpPr>
        <p:spPr>
          <a:xfrm>
            <a:off x="5410200" y="6098032"/>
            <a:ext cx="8367694" cy="3557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Tích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hợp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thêm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năng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thanh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toán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trực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tuyến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thông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qua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thẻ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tín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dụng</a:t>
            </a:r>
            <a:r>
              <a:rPr lang="en-US" sz="2700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Tích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hợp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thêm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tính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năng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xuất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báo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cáo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thống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kê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số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liệu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liên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quan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Cải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thiện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tốc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độ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xử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lí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tác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vụ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của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người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dùng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457200" indent="-457200" algn="just">
              <a:lnSpc>
                <a:spcPts val="4725"/>
              </a:lnSpc>
              <a:buFontTx/>
              <a:buChar char="-"/>
            </a:pP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Xây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dựng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giao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diện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website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thân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thiện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700" spc="27" dirty="0" err="1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hơn</a:t>
            </a:r>
            <a:r>
              <a:rPr lang="en-US" sz="2700" spc="27" dirty="0">
                <a:solidFill>
                  <a:srgbClr val="01070A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5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4107669" y="4262865"/>
            <a:ext cx="2777412" cy="988507"/>
            <a:chOff x="0" y="0"/>
            <a:chExt cx="616583" cy="219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6583" cy="219448"/>
            </a:xfrm>
            <a:custGeom>
              <a:avLst/>
              <a:gdLst/>
              <a:ahLst/>
              <a:cxnLst/>
              <a:rect l="l" t="t" r="r" b="b"/>
              <a:pathLst>
                <a:path w="616583" h="219448">
                  <a:moveTo>
                    <a:pt x="0" y="0"/>
                  </a:moveTo>
                  <a:lnTo>
                    <a:pt x="616583" y="0"/>
                  </a:lnTo>
                  <a:lnTo>
                    <a:pt x="616583" y="219448"/>
                  </a:lnTo>
                  <a:lnTo>
                    <a:pt x="0" y="219448"/>
                  </a:lnTo>
                  <a:close/>
                </a:path>
              </a:pathLst>
            </a:custGeom>
            <a:solidFill>
              <a:srgbClr val="9FCFE7">
                <a:alpha val="6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616583" cy="324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07669" y="2859117"/>
            <a:ext cx="9697761" cy="1234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68"/>
              </a:lnSpc>
              <a:spcBef>
                <a:spcPct val="0"/>
              </a:spcBef>
            </a:pPr>
            <a:r>
              <a:rPr lang="en-US" sz="7296">
                <a:solidFill>
                  <a:srgbClr val="01070A"/>
                </a:solidFill>
                <a:latin typeface="Now Heavy"/>
              </a:rPr>
              <a:t>DEMO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470978" y="-330258"/>
            <a:ext cx="3465192" cy="11163261"/>
            <a:chOff x="0" y="0"/>
            <a:chExt cx="628277" cy="20240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277" cy="2024022"/>
            </a:xfrm>
            <a:custGeom>
              <a:avLst/>
              <a:gdLst/>
              <a:ahLst/>
              <a:cxnLst/>
              <a:rect l="l" t="t" r="r" b="b"/>
              <a:pathLst>
                <a:path w="628277" h="2024022">
                  <a:moveTo>
                    <a:pt x="0" y="0"/>
                  </a:moveTo>
                  <a:lnTo>
                    <a:pt x="628277" y="0"/>
                  </a:lnTo>
                  <a:lnTo>
                    <a:pt x="628277" y="2024022"/>
                  </a:lnTo>
                  <a:lnTo>
                    <a:pt x="0" y="2024022"/>
                  </a:lnTo>
                  <a:close/>
                </a:path>
              </a:pathLst>
            </a:custGeom>
            <a:solidFill>
              <a:srgbClr val="9FCFE7">
                <a:alpha val="67843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628277" cy="2128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2826" y="-3390455"/>
            <a:ext cx="7770402" cy="7770402"/>
          </a:xfrm>
          <a:custGeom>
            <a:avLst/>
            <a:gdLst/>
            <a:ahLst/>
            <a:cxnLst/>
            <a:rect l="l" t="t" r="r" b="b"/>
            <a:pathLst>
              <a:path w="7770402" h="7770402">
                <a:moveTo>
                  <a:pt x="0" y="0"/>
                </a:moveTo>
                <a:lnTo>
                  <a:pt x="7770402" y="0"/>
                </a:lnTo>
                <a:lnTo>
                  <a:pt x="7770402" y="7770402"/>
                </a:lnTo>
                <a:lnTo>
                  <a:pt x="0" y="777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14505439" y="4262865"/>
            <a:ext cx="1464045" cy="14640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CFE7">
                <a:alpha val="43922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4640" lvl="1" indent="-212320" algn="l">
                <a:lnSpc>
                  <a:spcPts val="3441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2558906"/>
            <a:ext cx="7151958" cy="5748326"/>
            <a:chOff x="0" y="0"/>
            <a:chExt cx="7467600" cy="60020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233340" y="4316078"/>
            <a:ext cx="2651741" cy="7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7"/>
              </a:lnSpc>
              <a:spcBef>
                <a:spcPct val="0"/>
              </a:spcBef>
            </a:pPr>
            <a:r>
              <a:rPr lang="en-US" sz="4664">
                <a:solidFill>
                  <a:srgbClr val="01070A"/>
                </a:solidFill>
                <a:latin typeface="Now Heavy"/>
              </a:rPr>
              <a:t>Website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5442" y="8817259"/>
            <a:ext cx="6199996" cy="7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7"/>
              </a:lnSpc>
              <a:spcBef>
                <a:spcPct val="0"/>
              </a:spcBef>
            </a:pPr>
            <a:r>
              <a:rPr lang="en-US" sz="4664">
                <a:solidFill>
                  <a:srgbClr val="01070A"/>
                </a:solidFill>
                <a:latin typeface="Now Heavy"/>
              </a:rPr>
              <a:t>Thank You!</a:t>
            </a:r>
          </a:p>
        </p:txBody>
      </p:sp>
      <p:pic>
        <p:nvPicPr>
          <p:cNvPr id="18" name="Picture 17" descr="A logo for a hotel&#10;&#10;Description automatically generated">
            <a:extLst>
              <a:ext uri="{FF2B5EF4-FFF2-40B4-BE49-F238E27FC236}">
                <a16:creationId xmlns:a16="http://schemas.microsoft.com/office/drawing/2014/main" id="{2546D5FC-0EBE-662F-7391-1C227357D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"/>
            <a:ext cx="1497864" cy="1497864"/>
          </a:xfrm>
          <a:prstGeom prst="rect">
            <a:avLst/>
          </a:prstGeom>
        </p:spPr>
      </p:pic>
      <p:pic>
        <p:nvPicPr>
          <p:cNvPr id="26" name="Picture 25" descr="A screenshot of a hotel&#10;&#10;Description automatically generated">
            <a:extLst>
              <a:ext uri="{FF2B5EF4-FFF2-40B4-BE49-F238E27FC236}">
                <a16:creationId xmlns:a16="http://schemas.microsoft.com/office/drawing/2014/main" id="{A6D21C2A-E0BB-C144-8975-B0CBD569C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2840547"/>
            <a:ext cx="6574879" cy="3750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303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Open Sans</vt:lpstr>
      <vt:lpstr>Calibri</vt:lpstr>
      <vt:lpstr>Now Heavy</vt:lpstr>
      <vt:lpstr>Open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Bán sách ppt</dc:title>
  <cp:lastModifiedBy>Khoa Trần</cp:lastModifiedBy>
  <cp:revision>13</cp:revision>
  <dcterms:created xsi:type="dcterms:W3CDTF">2006-08-16T00:00:00Z</dcterms:created>
  <dcterms:modified xsi:type="dcterms:W3CDTF">2024-10-07T07:36:24Z</dcterms:modified>
  <dc:identifier>DAGIK7GoDVg</dc:identifier>
</cp:coreProperties>
</file>